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aleway"/>
      <p:regular r:id="rId33"/>
      <p:bold r:id="rId34"/>
      <p:italic r:id="rId35"/>
      <p:boldItalic r:id="rId36"/>
    </p:embeddedFont>
    <p:embeddedFont>
      <p:font typeface="La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aleway-italic.fntdata"/><Relationship Id="rId12" Type="http://schemas.openxmlformats.org/officeDocument/2006/relationships/slide" Target="slides/slide7.xml"/><Relationship Id="rId34" Type="http://schemas.openxmlformats.org/officeDocument/2006/relationships/font" Target="fonts/Raleway-bold.fntdata"/><Relationship Id="rId15" Type="http://schemas.openxmlformats.org/officeDocument/2006/relationships/slide" Target="slides/slide10.xml"/><Relationship Id="rId37" Type="http://schemas.openxmlformats.org/officeDocument/2006/relationships/font" Target="fonts/Lato-regular.fntdata"/><Relationship Id="rId14" Type="http://schemas.openxmlformats.org/officeDocument/2006/relationships/slide" Target="slides/slide9.xml"/><Relationship Id="rId36" Type="http://schemas.openxmlformats.org/officeDocument/2006/relationships/font" Target="fonts/Raleway-boldItalic.fntdata"/><Relationship Id="rId17" Type="http://schemas.openxmlformats.org/officeDocument/2006/relationships/slide" Target="slides/slide12.xml"/><Relationship Id="rId39" Type="http://schemas.openxmlformats.org/officeDocument/2006/relationships/font" Target="fonts/Lato-italic.fntdata"/><Relationship Id="rId16" Type="http://schemas.openxmlformats.org/officeDocument/2006/relationships/slide" Target="slides/slide11.xml"/><Relationship Id="rId38" Type="http://schemas.openxmlformats.org/officeDocument/2006/relationships/font" Target="fonts/La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acc8c31d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acc8c31d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cc8c31de7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acc8c31de7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acc8c31de7_1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acc8c31de7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acf3fba63f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acf3fba63f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acc8c31de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acc8c31de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acc8c31de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acc8c31de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acc8c31de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acc8c31de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acc8c31de7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acc8c31de7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acc8c31de7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acc8c31de7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acc8c31de7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acc8c31de7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acc8c31c8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acc8c31c8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acc8c31de7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acc8c31de7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acc8c31de7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acc8c31de7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acc8c31de7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acc8c31de7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acf3fba63f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acf3fba63f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acf3fba63f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acf3fba63f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acf3fba63f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acf3fba63f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acf3fba63f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acf3fba63f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acf3fba63f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acf3fba63f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acc8c31c81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acc8c31c81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acc8c31c81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acc8c31c81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acc8c31c81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acc8c31c81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acc8c31c81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acc8c31c81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acc8c31c81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acc8c31c81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acc8c31c81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acc8c31c81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acc8c31c81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acc8c31c81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10.png"/><Relationship Id="rId6"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7.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61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Application For Collection Of Eye Specific Data</a:t>
            </a:r>
            <a:endParaRPr sz="2300">
              <a:latin typeface="Times New Roman"/>
              <a:ea typeface="Times New Roman"/>
              <a:cs typeface="Times New Roman"/>
              <a:sym typeface="Times New Roman"/>
            </a:endParaRPr>
          </a:p>
        </p:txBody>
      </p:sp>
      <p:sp>
        <p:nvSpPr>
          <p:cNvPr id="87" name="Google Shape;87;p13"/>
          <p:cNvSpPr txBox="1"/>
          <p:nvPr>
            <p:ph idx="1" type="subTitle"/>
          </p:nvPr>
        </p:nvSpPr>
        <p:spPr>
          <a:xfrm>
            <a:off x="5412150" y="2703175"/>
            <a:ext cx="3005400" cy="198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a:t>
            </a:r>
            <a:endParaRPr/>
          </a:p>
          <a:p>
            <a:pPr indent="0" lvl="0" marL="0" rtl="0" algn="l">
              <a:spcBef>
                <a:spcPts val="0"/>
              </a:spcBef>
              <a:spcAft>
                <a:spcPts val="0"/>
              </a:spcAft>
              <a:buNone/>
            </a:pPr>
            <a:r>
              <a:rPr lang="en"/>
              <a:t>D.Sri Harsha     (178W1A05C9)</a:t>
            </a:r>
            <a:endParaRPr/>
          </a:p>
          <a:p>
            <a:pPr indent="0" lvl="0" marL="0" rtl="0" algn="l">
              <a:spcBef>
                <a:spcPts val="0"/>
              </a:spcBef>
              <a:spcAft>
                <a:spcPts val="0"/>
              </a:spcAft>
              <a:buNone/>
            </a:pPr>
            <a:r>
              <a:rPr lang="en"/>
              <a:t>N.Geethika        (178W1A05D2)</a:t>
            </a:r>
            <a:br>
              <a:rPr lang="en"/>
            </a:br>
            <a:r>
              <a:rPr lang="en"/>
              <a:t>H.Sai Bhavana (178W1A05D6)</a:t>
            </a:r>
            <a:endParaRPr/>
          </a:p>
          <a:p>
            <a:pPr indent="0" lvl="0" marL="0" rtl="0" algn="l">
              <a:spcBef>
                <a:spcPts val="0"/>
              </a:spcBef>
              <a:spcAft>
                <a:spcPts val="0"/>
              </a:spcAft>
              <a:buNone/>
            </a:pPr>
            <a:r>
              <a:rPr lang="en"/>
              <a:t>A.Prasanna        (188W5A0525)</a:t>
            </a:r>
            <a:endParaRPr/>
          </a:p>
          <a:p>
            <a:pPr indent="0" lvl="0" marL="0" rtl="0" algn="l">
              <a:spcBef>
                <a:spcPts val="0"/>
              </a:spcBef>
              <a:spcAft>
                <a:spcPts val="0"/>
              </a:spcAft>
              <a:buNone/>
            </a:pPr>
            <a:r>
              <a:t/>
            </a:r>
            <a:endParaRPr/>
          </a:p>
        </p:txBody>
      </p:sp>
      <p:sp>
        <p:nvSpPr>
          <p:cNvPr id="88" name="Google Shape;88;p13"/>
          <p:cNvSpPr txBox="1"/>
          <p:nvPr/>
        </p:nvSpPr>
        <p:spPr>
          <a:xfrm>
            <a:off x="729450" y="2775200"/>
            <a:ext cx="3104100" cy="7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Guide:</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Dr.  K. Suvarna Vani</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2"/>
          <p:cNvSpPr txBox="1"/>
          <p:nvPr>
            <p:ph type="ctrTitle"/>
          </p:nvPr>
        </p:nvSpPr>
        <p:spPr>
          <a:xfrm>
            <a:off x="729450" y="979725"/>
            <a:ext cx="7688100" cy="8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45" name="Google Shape;145;p22"/>
          <p:cNvSpPr txBox="1"/>
          <p:nvPr>
            <p:ph idx="1" type="subTitle"/>
          </p:nvPr>
        </p:nvSpPr>
        <p:spPr>
          <a:xfrm>
            <a:off x="727950" y="1384375"/>
            <a:ext cx="7688100" cy="3092100"/>
          </a:xfrm>
          <a:prstGeom prst="rect">
            <a:avLst/>
          </a:prstGeom>
        </p:spPr>
        <p:txBody>
          <a:bodyPr anchorCtr="0" anchor="t" bIns="91425" lIns="91425" spcFirstLastPara="1" rIns="91425" wrap="square" tIns="91425">
            <a:noAutofit/>
          </a:bodyPr>
          <a:lstStyle/>
          <a:p>
            <a:pPr indent="0" lvl="0" marL="0" marR="469900" rtl="0" algn="just">
              <a:lnSpc>
                <a:spcPct val="102000"/>
              </a:lnSpc>
              <a:spcBef>
                <a:spcPts val="0"/>
              </a:spcBef>
              <a:spcAft>
                <a:spcPts val="0"/>
              </a:spcAft>
              <a:buNone/>
            </a:pPr>
            <a:r>
              <a:rPr b="1" lang="en">
                <a:solidFill>
                  <a:srgbClr val="666666"/>
                </a:solidFill>
                <a:latin typeface="Times New Roman"/>
                <a:ea typeface="Times New Roman"/>
                <a:cs typeface="Times New Roman"/>
                <a:sym typeface="Times New Roman"/>
              </a:rPr>
              <a:t>Paper 2</a:t>
            </a:r>
            <a:endParaRPr b="1">
              <a:solidFill>
                <a:srgbClr val="666666"/>
              </a:solidFill>
              <a:latin typeface="Times New Roman"/>
              <a:ea typeface="Times New Roman"/>
              <a:cs typeface="Times New Roman"/>
              <a:sym typeface="Times New Roman"/>
            </a:endParaRPr>
          </a:p>
          <a:p>
            <a:pPr indent="0" lvl="0" marL="0" marR="469900" rtl="0" algn="just">
              <a:lnSpc>
                <a:spcPct val="102000"/>
              </a:lnSpc>
              <a:spcBef>
                <a:spcPts val="0"/>
              </a:spcBef>
              <a:spcAft>
                <a:spcPts val="0"/>
              </a:spcAft>
              <a:buNone/>
            </a:pPr>
            <a:r>
              <a:t/>
            </a:r>
            <a:endParaRPr b="1">
              <a:solidFill>
                <a:srgbClr val="666666"/>
              </a:solidFill>
              <a:latin typeface="Times New Roman"/>
              <a:ea typeface="Times New Roman"/>
              <a:cs typeface="Times New Roman"/>
              <a:sym typeface="Times New Roman"/>
            </a:endParaRPr>
          </a:p>
          <a:p>
            <a:pPr indent="0" lvl="0" marL="0" marR="469900" rtl="0" algn="just">
              <a:lnSpc>
                <a:spcPct val="102000"/>
              </a:lnSpc>
              <a:spcBef>
                <a:spcPts val="0"/>
              </a:spcBef>
              <a:spcAft>
                <a:spcPts val="0"/>
              </a:spcAft>
              <a:buNone/>
            </a:pPr>
            <a:r>
              <a:rPr b="1" lang="en">
                <a:solidFill>
                  <a:srgbClr val="666666"/>
                </a:solidFill>
                <a:latin typeface="Times New Roman"/>
                <a:ea typeface="Times New Roman"/>
                <a:cs typeface="Times New Roman"/>
                <a:sym typeface="Times New Roman"/>
              </a:rPr>
              <a:t>Intelligent data analysis for medical diagnosis: Using machine learning by Nada Lavra, Igor Kononenko, Elpida Keravnou, Matjaz Kukar and Blaz Zupan</a:t>
            </a:r>
            <a:endParaRPr b="1">
              <a:solidFill>
                <a:srgbClr val="666666"/>
              </a:solidFill>
              <a:latin typeface="Times New Roman"/>
              <a:ea typeface="Times New Roman"/>
              <a:cs typeface="Times New Roman"/>
              <a:sym typeface="Times New Roman"/>
            </a:endParaRPr>
          </a:p>
          <a:p>
            <a:pPr indent="0" lvl="0" marL="0" marR="469900" rtl="0" algn="just">
              <a:lnSpc>
                <a:spcPct val="102000"/>
              </a:lnSpc>
              <a:spcBef>
                <a:spcPts val="0"/>
              </a:spcBef>
              <a:spcAft>
                <a:spcPts val="0"/>
              </a:spcAft>
              <a:buNone/>
            </a:pPr>
            <a:r>
              <a:t/>
            </a:r>
            <a:endParaRPr b="1">
              <a:solidFill>
                <a:srgbClr val="666666"/>
              </a:solidFill>
              <a:latin typeface="Times New Roman"/>
              <a:ea typeface="Times New Roman"/>
              <a:cs typeface="Times New Roman"/>
              <a:sym typeface="Times New Roman"/>
            </a:endParaRPr>
          </a:p>
          <a:p>
            <a:pPr indent="0" lvl="0" marL="88900" marR="469900" rtl="0" algn="just">
              <a:lnSpc>
                <a:spcPct val="102000"/>
              </a:lnSpc>
              <a:spcBef>
                <a:spcPts val="0"/>
              </a:spcBef>
              <a:spcAft>
                <a:spcPts val="0"/>
              </a:spcAft>
              <a:buNone/>
            </a:pPr>
            <a:r>
              <a:rPr lang="en">
                <a:solidFill>
                  <a:srgbClr val="666666"/>
                </a:solidFill>
                <a:latin typeface="Times New Roman"/>
                <a:ea typeface="Times New Roman"/>
                <a:cs typeface="Times New Roman"/>
                <a:sym typeface="Times New Roman"/>
              </a:rPr>
              <a:t>Extensive amounts of knowledge and data stored in medical databases request the development of specialized tools for storing and accessing of data, data analysis, and effective use of stored knowledge and data. This paper focuses on methods and tools for intelligent data analysis, aimed at narrowing the increasing gap between data gathering and data comprehension. Machine learning system to be useful in solving medical diagnostic problems.</a:t>
            </a:r>
            <a:endParaRPr>
              <a:solidFill>
                <a:srgbClr val="666666"/>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txBox="1"/>
          <p:nvPr>
            <p:ph type="ctrTitle"/>
          </p:nvPr>
        </p:nvSpPr>
        <p:spPr>
          <a:xfrm>
            <a:off x="727950" y="1252650"/>
            <a:ext cx="7688100" cy="620400"/>
          </a:xfrm>
          <a:prstGeom prst="rect">
            <a:avLst/>
          </a:prstGeom>
        </p:spPr>
        <p:txBody>
          <a:bodyPr anchorCtr="0" anchor="t" bIns="91425" lIns="91425" spcFirstLastPara="1" rIns="91425" wrap="square" tIns="91425">
            <a:noAutofit/>
          </a:bodyPr>
          <a:lstStyle/>
          <a:p>
            <a:pPr indent="0" lvl="0" marL="0" marR="469900" rtl="0" algn="just">
              <a:lnSpc>
                <a:spcPct val="102000"/>
              </a:lnSpc>
              <a:spcBef>
                <a:spcPts val="0"/>
              </a:spcBef>
              <a:spcAft>
                <a:spcPts val="0"/>
              </a:spcAft>
              <a:buNone/>
            </a:pPr>
            <a:r>
              <a:rPr lang="en" sz="1600">
                <a:solidFill>
                  <a:srgbClr val="666666"/>
                </a:solidFill>
                <a:latin typeface="Times New Roman"/>
                <a:ea typeface="Times New Roman"/>
                <a:cs typeface="Times New Roman"/>
                <a:sym typeface="Times New Roman"/>
              </a:rPr>
              <a:t>Paper 3</a:t>
            </a:r>
            <a:endParaRPr sz="1600">
              <a:solidFill>
                <a:srgbClr val="666666"/>
              </a:solidFill>
              <a:latin typeface="Times New Roman"/>
              <a:ea typeface="Times New Roman"/>
              <a:cs typeface="Times New Roman"/>
              <a:sym typeface="Times New Roman"/>
            </a:endParaRPr>
          </a:p>
          <a:p>
            <a:pPr indent="0" lvl="0" marL="0" rtl="0" algn="l">
              <a:spcBef>
                <a:spcPts val="0"/>
              </a:spcBef>
              <a:spcAft>
                <a:spcPts val="0"/>
              </a:spcAft>
              <a:buNone/>
            </a:pPr>
            <a:r>
              <a:t/>
            </a:r>
            <a:endParaRPr sz="1600"/>
          </a:p>
        </p:txBody>
      </p:sp>
      <p:sp>
        <p:nvSpPr>
          <p:cNvPr id="151" name="Google Shape;151;p23"/>
          <p:cNvSpPr txBox="1"/>
          <p:nvPr>
            <p:ph idx="1" type="subTitle"/>
          </p:nvPr>
        </p:nvSpPr>
        <p:spPr>
          <a:xfrm>
            <a:off x="829175" y="1710650"/>
            <a:ext cx="7688100" cy="25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66666"/>
                </a:solidFill>
                <a:latin typeface="Times New Roman"/>
                <a:ea typeface="Times New Roman"/>
                <a:cs typeface="Times New Roman"/>
                <a:sym typeface="Times New Roman"/>
              </a:rPr>
              <a:t>Image processing in bio-medical area by Isuru Suranga Wijesinghe, Jayaruwan Mannapperuma, Chamath kumarasinghe, Dhananji Liyanage</a:t>
            </a:r>
            <a:endParaRPr b="1">
              <a:solidFill>
                <a:srgbClr val="666666"/>
              </a:solidFill>
              <a:latin typeface="Times New Roman"/>
              <a:ea typeface="Times New Roman"/>
              <a:cs typeface="Times New Roman"/>
              <a:sym typeface="Times New Roman"/>
            </a:endParaRPr>
          </a:p>
          <a:p>
            <a:pPr indent="0" lvl="0" marL="0" rtl="0" algn="l">
              <a:spcBef>
                <a:spcPts val="0"/>
              </a:spcBef>
              <a:spcAft>
                <a:spcPts val="0"/>
              </a:spcAft>
              <a:buNone/>
            </a:pPr>
            <a:r>
              <a:t/>
            </a:r>
            <a:endParaRPr b="1">
              <a:solidFill>
                <a:srgbClr val="666666"/>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rgbClr val="666666"/>
                </a:solidFill>
                <a:latin typeface="Times New Roman"/>
                <a:ea typeface="Times New Roman"/>
                <a:cs typeface="Times New Roman"/>
                <a:sym typeface="Times New Roman"/>
              </a:rPr>
              <a:t> </a:t>
            </a:r>
            <a:endParaRPr>
              <a:solidFill>
                <a:srgbClr val="666666"/>
              </a:solidFill>
              <a:latin typeface="Times New Roman"/>
              <a:ea typeface="Times New Roman"/>
              <a:cs typeface="Times New Roman"/>
              <a:sym typeface="Times New Roman"/>
            </a:endParaRPr>
          </a:p>
          <a:p>
            <a:pPr indent="-330200" lvl="0" marL="457200" rtl="0" algn="l">
              <a:spcBef>
                <a:spcPts val="0"/>
              </a:spcBef>
              <a:spcAft>
                <a:spcPts val="0"/>
              </a:spcAft>
              <a:buClr>
                <a:srgbClr val="666666"/>
              </a:buClr>
              <a:buSzPts val="1600"/>
              <a:buFont typeface="Times New Roman"/>
              <a:buChar char="●"/>
            </a:pPr>
            <a:r>
              <a:rPr lang="en">
                <a:solidFill>
                  <a:srgbClr val="666666"/>
                </a:solidFill>
                <a:latin typeface="Times New Roman"/>
                <a:ea typeface="Times New Roman"/>
                <a:cs typeface="Times New Roman"/>
                <a:sym typeface="Times New Roman"/>
              </a:rPr>
              <a:t>Analyse the image</a:t>
            </a:r>
            <a:endParaRPr>
              <a:solidFill>
                <a:srgbClr val="666666"/>
              </a:solidFill>
              <a:latin typeface="Times New Roman"/>
              <a:ea typeface="Times New Roman"/>
              <a:cs typeface="Times New Roman"/>
              <a:sym typeface="Times New Roman"/>
            </a:endParaRPr>
          </a:p>
          <a:p>
            <a:pPr indent="-330200" lvl="0" marL="457200" rtl="0" algn="l">
              <a:spcBef>
                <a:spcPts val="0"/>
              </a:spcBef>
              <a:spcAft>
                <a:spcPts val="0"/>
              </a:spcAft>
              <a:buClr>
                <a:srgbClr val="666666"/>
              </a:buClr>
              <a:buSzPts val="1600"/>
              <a:buFont typeface="Times New Roman"/>
              <a:buChar char="●"/>
            </a:pPr>
            <a:r>
              <a:rPr lang="en">
                <a:solidFill>
                  <a:srgbClr val="666666"/>
                </a:solidFill>
                <a:latin typeface="Times New Roman"/>
                <a:ea typeface="Times New Roman"/>
                <a:cs typeface="Times New Roman"/>
                <a:sym typeface="Times New Roman"/>
              </a:rPr>
              <a:t>Process the image </a:t>
            </a:r>
            <a:endParaRPr>
              <a:solidFill>
                <a:srgbClr val="666666"/>
              </a:solidFill>
              <a:latin typeface="Times New Roman"/>
              <a:ea typeface="Times New Roman"/>
              <a:cs typeface="Times New Roman"/>
              <a:sym typeface="Times New Roman"/>
            </a:endParaRPr>
          </a:p>
          <a:p>
            <a:pPr indent="-330200" lvl="0" marL="457200" rtl="0" algn="l">
              <a:spcBef>
                <a:spcPts val="0"/>
              </a:spcBef>
              <a:spcAft>
                <a:spcPts val="0"/>
              </a:spcAft>
              <a:buClr>
                <a:srgbClr val="666666"/>
              </a:buClr>
              <a:buSzPts val="1600"/>
              <a:buFont typeface="Times New Roman"/>
              <a:buChar char="●"/>
            </a:pPr>
            <a:r>
              <a:rPr lang="en">
                <a:solidFill>
                  <a:srgbClr val="666666"/>
                </a:solidFill>
                <a:latin typeface="Times New Roman"/>
                <a:ea typeface="Times New Roman"/>
                <a:cs typeface="Times New Roman"/>
                <a:sym typeface="Times New Roman"/>
              </a:rPr>
              <a:t>Collecting error free data</a:t>
            </a:r>
            <a:endParaRPr>
              <a:solidFill>
                <a:srgbClr val="666666"/>
              </a:solidFill>
              <a:latin typeface="Times New Roman"/>
              <a:ea typeface="Times New Roman"/>
              <a:cs typeface="Times New Roman"/>
              <a:sym typeface="Times New Roman"/>
            </a:endParaRPr>
          </a:p>
          <a:p>
            <a:pPr indent="-330200" lvl="0" marL="457200" rtl="0" algn="l">
              <a:spcBef>
                <a:spcPts val="0"/>
              </a:spcBef>
              <a:spcAft>
                <a:spcPts val="0"/>
              </a:spcAft>
              <a:buClr>
                <a:srgbClr val="666666"/>
              </a:buClr>
              <a:buSzPts val="1600"/>
              <a:buFont typeface="Times New Roman"/>
              <a:buChar char="●"/>
            </a:pPr>
            <a:r>
              <a:rPr lang="en">
                <a:solidFill>
                  <a:srgbClr val="666666"/>
                </a:solidFill>
                <a:latin typeface="Times New Roman"/>
                <a:ea typeface="Times New Roman"/>
                <a:cs typeface="Times New Roman"/>
                <a:sym typeface="Times New Roman"/>
              </a:rPr>
              <a:t>Storing the data</a:t>
            </a:r>
            <a:endParaRPr>
              <a:solidFill>
                <a:srgbClr val="666666"/>
              </a:solidFill>
              <a:latin typeface="Times New Roman"/>
              <a:ea typeface="Times New Roman"/>
              <a:cs typeface="Times New Roman"/>
              <a:sym typeface="Times New Roman"/>
            </a:endParaRPr>
          </a:p>
          <a:p>
            <a:pPr indent="-330200" lvl="0" marL="457200" rtl="0" algn="l">
              <a:spcBef>
                <a:spcPts val="0"/>
              </a:spcBef>
              <a:spcAft>
                <a:spcPts val="0"/>
              </a:spcAft>
              <a:buClr>
                <a:srgbClr val="666666"/>
              </a:buClr>
              <a:buSzPts val="1600"/>
              <a:buFont typeface="Times New Roman"/>
              <a:buChar char="●"/>
            </a:pPr>
            <a:r>
              <a:rPr lang="en">
                <a:solidFill>
                  <a:srgbClr val="666666"/>
                </a:solidFill>
                <a:latin typeface="Times New Roman"/>
                <a:ea typeface="Times New Roman"/>
                <a:cs typeface="Times New Roman"/>
                <a:sym typeface="Times New Roman"/>
              </a:rPr>
              <a:t>Verifying the images</a:t>
            </a:r>
            <a:endParaRPr>
              <a:solidFill>
                <a:srgbClr val="666666"/>
              </a:solidFill>
              <a:latin typeface="Times New Roman"/>
              <a:ea typeface="Times New Roman"/>
              <a:cs typeface="Times New Roman"/>
              <a:sym typeface="Times New Roman"/>
            </a:endParaRPr>
          </a:p>
          <a:p>
            <a:pPr indent="-330200" lvl="0" marL="457200" rtl="0" algn="l">
              <a:spcBef>
                <a:spcPts val="0"/>
              </a:spcBef>
              <a:spcAft>
                <a:spcPts val="0"/>
              </a:spcAft>
              <a:buClr>
                <a:srgbClr val="666666"/>
              </a:buClr>
              <a:buSzPts val="1600"/>
              <a:buFont typeface="Times New Roman"/>
              <a:buChar char="●"/>
            </a:pPr>
            <a:r>
              <a:rPr lang="en">
                <a:solidFill>
                  <a:srgbClr val="666666"/>
                </a:solidFill>
                <a:latin typeface="Times New Roman"/>
                <a:ea typeface="Times New Roman"/>
                <a:cs typeface="Times New Roman"/>
                <a:sym typeface="Times New Roman"/>
              </a:rPr>
              <a:t>Helps to improvise the treatment</a:t>
            </a:r>
            <a:endParaRPr>
              <a:solidFill>
                <a:srgbClr val="666666"/>
              </a:solidFill>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ctrTitle"/>
          </p:nvPr>
        </p:nvSpPr>
        <p:spPr>
          <a:xfrm>
            <a:off x="580200" y="1266550"/>
            <a:ext cx="7688100" cy="885900"/>
          </a:xfrm>
          <a:prstGeom prst="rect">
            <a:avLst/>
          </a:prstGeom>
        </p:spPr>
        <p:txBody>
          <a:bodyPr anchorCtr="0" anchor="t" bIns="91425" lIns="91425" spcFirstLastPara="1" rIns="91425" wrap="square" tIns="91425">
            <a:noAutofit/>
          </a:bodyPr>
          <a:lstStyle/>
          <a:p>
            <a:pPr indent="0" lvl="0" marL="0" marR="469900" rtl="0" algn="just">
              <a:lnSpc>
                <a:spcPct val="102000"/>
              </a:lnSpc>
              <a:spcBef>
                <a:spcPts val="0"/>
              </a:spcBef>
              <a:spcAft>
                <a:spcPts val="0"/>
              </a:spcAft>
              <a:buNone/>
            </a:pPr>
            <a:r>
              <a:rPr lang="en" sz="1600">
                <a:solidFill>
                  <a:srgbClr val="666666"/>
                </a:solidFill>
                <a:latin typeface="Times New Roman"/>
                <a:ea typeface="Times New Roman"/>
                <a:cs typeface="Times New Roman"/>
                <a:sym typeface="Times New Roman"/>
              </a:rPr>
              <a:t>Paper 4</a:t>
            </a:r>
            <a:endParaRPr sz="1600">
              <a:solidFill>
                <a:srgbClr val="666666"/>
              </a:solidFill>
              <a:latin typeface="Times New Roman"/>
              <a:ea typeface="Times New Roman"/>
              <a:cs typeface="Times New Roman"/>
              <a:sym typeface="Times New Roman"/>
            </a:endParaRPr>
          </a:p>
          <a:p>
            <a:pPr indent="0" lvl="0" marL="0" marR="469900" rtl="0" algn="just">
              <a:lnSpc>
                <a:spcPct val="102000"/>
              </a:lnSpc>
              <a:spcBef>
                <a:spcPts val="0"/>
              </a:spcBef>
              <a:spcAft>
                <a:spcPts val="0"/>
              </a:spcAft>
              <a:buNone/>
            </a:pPr>
            <a:r>
              <a:rPr lang="en" sz="1600">
                <a:solidFill>
                  <a:srgbClr val="666666"/>
                </a:solidFill>
                <a:latin typeface="Times New Roman"/>
                <a:ea typeface="Times New Roman"/>
                <a:cs typeface="Times New Roman"/>
                <a:sym typeface="Times New Roman"/>
              </a:rPr>
              <a:t>Quantitative  Measurement of Eyestrain on 3d stereoscopic Display Considering the Eye foveation Model and edge information by  Hwan Heo, Won Oh Lee, Kwang Yong Shin, Kang Ryoung park</a:t>
            </a:r>
            <a:endParaRPr sz="1600">
              <a:solidFill>
                <a:srgbClr val="666666"/>
              </a:solidFill>
              <a:latin typeface="Times New Roman"/>
              <a:ea typeface="Times New Roman"/>
              <a:cs typeface="Times New Roman"/>
              <a:sym typeface="Times New Roman"/>
            </a:endParaRPr>
          </a:p>
        </p:txBody>
      </p:sp>
      <p:sp>
        <p:nvSpPr>
          <p:cNvPr id="157" name="Google Shape;157;p24"/>
          <p:cNvSpPr txBox="1"/>
          <p:nvPr>
            <p:ph idx="1" type="subTitle"/>
          </p:nvPr>
        </p:nvSpPr>
        <p:spPr>
          <a:xfrm>
            <a:off x="655275" y="2373425"/>
            <a:ext cx="7688100" cy="2420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Eye  following alludes to the way toward estimating where we look,otherwise called our place of look.These estimations are done by an eye tracker,that records the situation of the eyes and developments they make.</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Here  we can place the camera lens on the retina for capturing the  eye  images in different angles.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The focal point of the eye is followed according to the situation of the corneal reflection.</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This relative separation between the two zones permits the count of the heading of the look.</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 </a:t>
            </a:r>
            <a:endParaRPr>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Screen -Based Eye Capturing through Glasses</a:t>
            </a:r>
            <a:endParaRPr sz="1700"/>
          </a:p>
        </p:txBody>
      </p:sp>
      <p:sp>
        <p:nvSpPr>
          <p:cNvPr id="163" name="Google Shape;163;p25"/>
          <p:cNvSpPr txBox="1"/>
          <p:nvPr>
            <p:ph idx="1" type="subTitle"/>
          </p:nvPr>
        </p:nvSpPr>
        <p:spPr>
          <a:xfrm>
            <a:off x="655252" y="2107000"/>
            <a:ext cx="7688100" cy="54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There are two chief sorts:   screen-based and glasses.</a:t>
            </a:r>
            <a:endParaRPr/>
          </a:p>
          <a:p>
            <a:pPr indent="-330200" lvl="0" marL="457200" rtl="0" algn="l">
              <a:spcBef>
                <a:spcPts val="0"/>
              </a:spcBef>
              <a:spcAft>
                <a:spcPts val="0"/>
              </a:spcAft>
              <a:buSzPts val="1600"/>
              <a:buChar char="●"/>
            </a:pPr>
            <a:r>
              <a:rPr lang="en"/>
              <a:t>They are  utilized across assortment of fields and research zones.</a:t>
            </a:r>
            <a:endParaRPr/>
          </a:p>
          <a:p>
            <a:pPr indent="-330200" lvl="0" marL="457200" rtl="0" algn="l">
              <a:spcBef>
                <a:spcPts val="0"/>
              </a:spcBef>
              <a:spcAft>
                <a:spcPts val="0"/>
              </a:spcAft>
              <a:buSzPts val="1600"/>
              <a:buChar char="●"/>
            </a:pPr>
            <a:r>
              <a:rPr lang="en"/>
              <a:t>Here we using the cell phones are fitted close to the eyes and permit respondents to move openly.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type="ctrTitle"/>
          </p:nvPr>
        </p:nvSpPr>
        <p:spPr>
          <a:xfrm>
            <a:off x="727950" y="11847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Prototype Design</a:t>
            </a:r>
            <a:endParaRPr sz="2600">
              <a:latin typeface="Times New Roman"/>
              <a:ea typeface="Times New Roman"/>
              <a:cs typeface="Times New Roman"/>
              <a:sym typeface="Times New Roman"/>
            </a:endParaRPr>
          </a:p>
        </p:txBody>
      </p:sp>
      <p:pic>
        <p:nvPicPr>
          <p:cNvPr id="169" name="Google Shape;169;p26"/>
          <p:cNvPicPr preferRelativeResize="0"/>
          <p:nvPr/>
        </p:nvPicPr>
        <p:blipFill>
          <a:blip r:embed="rId3">
            <a:alphaModFix/>
          </a:blip>
          <a:stretch>
            <a:fillRect/>
          </a:stretch>
        </p:blipFill>
        <p:spPr>
          <a:xfrm>
            <a:off x="913100" y="1725900"/>
            <a:ext cx="6901549" cy="3265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7"/>
          <p:cNvSpPr txBox="1"/>
          <p:nvPr>
            <p:ph type="ctrTitle"/>
          </p:nvPr>
        </p:nvSpPr>
        <p:spPr>
          <a:xfrm>
            <a:off x="729625" y="1138075"/>
            <a:ext cx="7688100" cy="65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Methodology</a:t>
            </a:r>
            <a:endParaRPr sz="2600">
              <a:latin typeface="Times New Roman"/>
              <a:ea typeface="Times New Roman"/>
              <a:cs typeface="Times New Roman"/>
              <a:sym typeface="Times New Roman"/>
            </a:endParaRPr>
          </a:p>
        </p:txBody>
      </p:sp>
      <p:sp>
        <p:nvSpPr>
          <p:cNvPr id="175" name="Google Shape;175;p27"/>
          <p:cNvSpPr txBox="1"/>
          <p:nvPr>
            <p:ph idx="1" type="subTitle"/>
          </p:nvPr>
        </p:nvSpPr>
        <p:spPr>
          <a:xfrm>
            <a:off x="729625" y="1663250"/>
            <a:ext cx="7688100" cy="3097500"/>
          </a:xfrm>
          <a:prstGeom prst="rect">
            <a:avLst/>
          </a:prstGeom>
        </p:spPr>
        <p:txBody>
          <a:bodyPr anchorCtr="0" anchor="t" bIns="91425" lIns="91425" spcFirstLastPara="1" rIns="91425" wrap="square" tIns="91425">
            <a:noAutofit/>
          </a:bodyPr>
          <a:lstStyle/>
          <a:p>
            <a:pPr indent="-254000" lvl="0" marL="330200" marR="469900" rtl="0" algn="l">
              <a:lnSpc>
                <a:spcPct val="125000"/>
              </a:lnSpc>
              <a:spcBef>
                <a:spcPts val="900"/>
              </a:spcBef>
              <a:spcAft>
                <a:spcPts val="0"/>
              </a:spcAft>
              <a:buNone/>
            </a:pPr>
            <a:r>
              <a:rPr lang="en">
                <a:solidFill>
                  <a:srgbClr val="000000"/>
                </a:solidFill>
                <a:latin typeface="Times New Roman"/>
                <a:ea typeface="Times New Roman"/>
                <a:cs typeface="Times New Roman"/>
                <a:sym typeface="Times New Roman"/>
              </a:rPr>
              <a:t>  </a:t>
            </a:r>
            <a:r>
              <a:rPr lang="en">
                <a:solidFill>
                  <a:srgbClr val="202024"/>
                </a:solidFill>
                <a:latin typeface="Times New Roman"/>
                <a:ea typeface="Times New Roman"/>
                <a:cs typeface="Times New Roman"/>
                <a:sym typeface="Times New Roman"/>
              </a:rPr>
              <a:t>●   </a:t>
            </a:r>
            <a:r>
              <a:rPr lang="en">
                <a:solidFill>
                  <a:srgbClr val="000000"/>
                </a:solidFill>
                <a:latin typeface="Times New Roman"/>
                <a:ea typeface="Times New Roman"/>
                <a:cs typeface="Times New Roman"/>
                <a:sym typeface="Times New Roman"/>
              </a:rPr>
              <a:t>At first the Organisation is needed to hold and maintain the database to store the Eye specific data along with the respective Image Acquisitions</a:t>
            </a:r>
            <a:r>
              <a:rPr lang="en">
                <a:solidFill>
                  <a:srgbClr val="202024"/>
                </a:solidFill>
                <a:latin typeface="Times New Roman"/>
                <a:ea typeface="Times New Roman"/>
                <a:cs typeface="Times New Roman"/>
                <a:sym typeface="Times New Roman"/>
              </a:rPr>
              <a:t> </a:t>
            </a:r>
            <a:endParaRPr>
              <a:solidFill>
                <a:srgbClr val="000000"/>
              </a:solidFill>
              <a:latin typeface="Times New Roman"/>
              <a:ea typeface="Times New Roman"/>
              <a:cs typeface="Times New Roman"/>
              <a:sym typeface="Times New Roman"/>
            </a:endParaRPr>
          </a:p>
          <a:p>
            <a:pPr indent="-254000" lvl="0" marL="330200" marR="482600" rtl="0" algn="l">
              <a:lnSpc>
                <a:spcPct val="125000"/>
              </a:lnSpc>
              <a:spcBef>
                <a:spcPts val="500"/>
              </a:spcBef>
              <a:spcAft>
                <a:spcPts val="0"/>
              </a:spcAft>
              <a:buNone/>
            </a:pPr>
            <a:r>
              <a:rPr lang="en">
                <a:solidFill>
                  <a:srgbClr val="000000"/>
                </a:solidFill>
                <a:latin typeface="Times New Roman"/>
                <a:ea typeface="Times New Roman"/>
                <a:cs typeface="Times New Roman"/>
                <a:sym typeface="Times New Roman"/>
              </a:rPr>
              <a:t>  </a:t>
            </a:r>
            <a:r>
              <a:rPr lang="en">
                <a:solidFill>
                  <a:srgbClr val="202024"/>
                </a:solidFill>
                <a:latin typeface="Times New Roman"/>
                <a:ea typeface="Times New Roman"/>
                <a:cs typeface="Times New Roman"/>
                <a:sym typeface="Times New Roman"/>
              </a:rPr>
              <a:t>●   </a:t>
            </a:r>
            <a:r>
              <a:rPr lang="en">
                <a:solidFill>
                  <a:srgbClr val="000000"/>
                </a:solidFill>
                <a:latin typeface="Times New Roman"/>
                <a:ea typeface="Times New Roman"/>
                <a:cs typeface="Times New Roman"/>
                <a:sym typeface="Times New Roman"/>
              </a:rPr>
              <a:t>From the corresponding domain the doctors or medical professionals are needed to  register and login with their credentials</a:t>
            </a:r>
            <a:endParaRPr>
              <a:solidFill>
                <a:srgbClr val="000000"/>
              </a:solidFill>
              <a:latin typeface="Times New Roman"/>
              <a:ea typeface="Times New Roman"/>
              <a:cs typeface="Times New Roman"/>
              <a:sym typeface="Times New Roman"/>
            </a:endParaRPr>
          </a:p>
          <a:p>
            <a:pPr indent="-254000" lvl="0" marL="330200" marR="469900" rtl="0" algn="l">
              <a:lnSpc>
                <a:spcPct val="125000"/>
              </a:lnSpc>
              <a:spcBef>
                <a:spcPts val="500"/>
              </a:spcBef>
              <a:spcAft>
                <a:spcPts val="0"/>
              </a:spcAft>
              <a:buNone/>
            </a:pPr>
            <a:r>
              <a:rPr lang="en">
                <a:solidFill>
                  <a:srgbClr val="000000"/>
                </a:solidFill>
                <a:latin typeface="Times New Roman"/>
                <a:ea typeface="Times New Roman"/>
                <a:cs typeface="Times New Roman"/>
                <a:sym typeface="Times New Roman"/>
              </a:rPr>
              <a:t>  </a:t>
            </a:r>
            <a:r>
              <a:rPr lang="en">
                <a:solidFill>
                  <a:srgbClr val="202024"/>
                </a:solidFill>
                <a:latin typeface="Times New Roman"/>
                <a:ea typeface="Times New Roman"/>
                <a:cs typeface="Times New Roman"/>
                <a:sym typeface="Times New Roman"/>
              </a:rPr>
              <a:t>●   </a:t>
            </a:r>
            <a:r>
              <a:rPr lang="en">
                <a:solidFill>
                  <a:srgbClr val="000000"/>
                </a:solidFill>
                <a:latin typeface="Times New Roman"/>
                <a:ea typeface="Times New Roman"/>
                <a:cs typeface="Times New Roman"/>
                <a:sym typeface="Times New Roman"/>
              </a:rPr>
              <a:t>The application allows to provide the doctor information and his/her profile details of their qualifications and domains.</a:t>
            </a:r>
            <a:endParaRPr>
              <a:solidFill>
                <a:srgbClr val="000000"/>
              </a:solidFill>
              <a:latin typeface="Times New Roman"/>
              <a:ea typeface="Times New Roman"/>
              <a:cs typeface="Times New Roman"/>
              <a:sym typeface="Times New Roman"/>
            </a:endParaRPr>
          </a:p>
          <a:p>
            <a:pPr indent="-254000" lvl="0" marL="330200" marR="469900" rtl="0" algn="l">
              <a:lnSpc>
                <a:spcPct val="125000"/>
              </a:lnSpc>
              <a:spcBef>
                <a:spcPts val="500"/>
              </a:spcBef>
              <a:spcAft>
                <a:spcPts val="0"/>
              </a:spcAft>
              <a:buNone/>
            </a:pPr>
            <a:r>
              <a:rPr lang="en">
                <a:solidFill>
                  <a:srgbClr val="000000"/>
                </a:solidFill>
                <a:latin typeface="Times New Roman"/>
                <a:ea typeface="Times New Roman"/>
                <a:cs typeface="Times New Roman"/>
                <a:sym typeface="Times New Roman"/>
              </a:rPr>
              <a:t>  </a:t>
            </a:r>
            <a:r>
              <a:rPr lang="en">
                <a:solidFill>
                  <a:srgbClr val="202024"/>
                </a:solidFill>
                <a:latin typeface="Times New Roman"/>
                <a:ea typeface="Times New Roman"/>
                <a:cs typeface="Times New Roman"/>
                <a:sym typeface="Times New Roman"/>
              </a:rPr>
              <a:t>●    </a:t>
            </a:r>
            <a:r>
              <a:rPr lang="en">
                <a:solidFill>
                  <a:srgbClr val="000000"/>
                </a:solidFill>
                <a:latin typeface="Times New Roman"/>
                <a:ea typeface="Times New Roman"/>
                <a:cs typeface="Times New Roman"/>
                <a:sym typeface="Times New Roman"/>
              </a:rPr>
              <a:t>For an individual the application allows to add the basic and generic information that is necessary for further go and list the patient on to the patient list of the corresponding doctor.</a:t>
            </a:r>
            <a:endParaRPr>
              <a:solidFill>
                <a:srgbClr val="000000"/>
              </a:solidFill>
              <a:latin typeface="Times New Roman"/>
              <a:ea typeface="Times New Roman"/>
              <a:cs typeface="Times New Roman"/>
              <a:sym typeface="Times New Roman"/>
            </a:endParaRPr>
          </a:p>
          <a:p>
            <a:pPr indent="0" lvl="0" marL="0" rtl="0" algn="l">
              <a:lnSpc>
                <a:spcPct val="125000"/>
              </a:lnSpc>
              <a:spcBef>
                <a:spcPts val="0"/>
              </a:spcBef>
              <a:spcAft>
                <a:spcPts val="0"/>
              </a:spcAft>
              <a:buNone/>
            </a:pPr>
            <a:r>
              <a:t/>
            </a:r>
            <a:endParaRPr>
              <a:solidFill>
                <a:srgbClr val="000000"/>
              </a:solidFill>
              <a:latin typeface="Times New Roman"/>
              <a:ea typeface="Times New Roman"/>
              <a:cs typeface="Times New Roman"/>
              <a:sym typeface="Times New Roman"/>
            </a:endParaRPr>
          </a:p>
          <a:p>
            <a:pPr indent="-254000" lvl="0" marL="330200" marR="469900" rtl="0" algn="l">
              <a:lnSpc>
                <a:spcPct val="125000"/>
              </a:lnSpc>
              <a:spcBef>
                <a:spcPts val="300"/>
              </a:spcBef>
              <a:spcAft>
                <a:spcPts val="0"/>
              </a:spcAft>
              <a:buNone/>
            </a:pPr>
            <a:r>
              <a:rPr lang="en">
                <a:solidFill>
                  <a:srgbClr val="000000"/>
                </a:solidFill>
                <a:latin typeface="Times New Roman"/>
                <a:ea typeface="Times New Roman"/>
                <a:cs typeface="Times New Roman"/>
                <a:sym typeface="Times New Roman"/>
              </a:rPr>
              <a:t>·      </a:t>
            </a:r>
            <a:endParaRPr>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ph type="ctrTitle"/>
          </p:nvPr>
        </p:nvSpPr>
        <p:spPr>
          <a:xfrm>
            <a:off x="729450" y="1322450"/>
            <a:ext cx="7688100" cy="3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1" name="Google Shape;181;p28"/>
          <p:cNvSpPr txBox="1"/>
          <p:nvPr>
            <p:ph idx="1" type="subTitle"/>
          </p:nvPr>
        </p:nvSpPr>
        <p:spPr>
          <a:xfrm>
            <a:off x="729625" y="1484875"/>
            <a:ext cx="7688100" cy="3076800"/>
          </a:xfrm>
          <a:prstGeom prst="rect">
            <a:avLst/>
          </a:prstGeom>
        </p:spPr>
        <p:txBody>
          <a:bodyPr anchorCtr="0" anchor="t" bIns="91425" lIns="91425" spcFirstLastPara="1" rIns="91425" wrap="square" tIns="91425">
            <a:noAutofit/>
          </a:bodyPr>
          <a:lstStyle/>
          <a:p>
            <a:pPr indent="-254000" lvl="0" marL="330200" marR="469900" rtl="0" algn="l">
              <a:lnSpc>
                <a:spcPct val="125000"/>
              </a:lnSpc>
              <a:spcBef>
                <a:spcPts val="300"/>
              </a:spcBef>
              <a:spcAft>
                <a:spcPts val="0"/>
              </a:spcAft>
              <a:buNone/>
            </a:pPr>
            <a:r>
              <a:rPr lang="en">
                <a:solidFill>
                  <a:srgbClr val="000000"/>
                </a:solidFill>
                <a:latin typeface="Times New Roman"/>
                <a:ea typeface="Times New Roman"/>
                <a:cs typeface="Times New Roman"/>
                <a:sym typeface="Times New Roman"/>
              </a:rPr>
              <a:t>   </a:t>
            </a:r>
            <a:r>
              <a:rPr lang="en">
                <a:solidFill>
                  <a:srgbClr val="202024"/>
                </a:solidFill>
                <a:latin typeface="Times New Roman"/>
                <a:ea typeface="Times New Roman"/>
                <a:cs typeface="Times New Roman"/>
                <a:sym typeface="Times New Roman"/>
              </a:rPr>
              <a:t>●   </a:t>
            </a:r>
            <a:r>
              <a:rPr lang="en">
                <a:solidFill>
                  <a:srgbClr val="000000"/>
                </a:solidFill>
                <a:latin typeface="Times New Roman"/>
                <a:ea typeface="Times New Roman"/>
                <a:cs typeface="Times New Roman"/>
                <a:sym typeface="Times New Roman"/>
              </a:rPr>
              <a:t>After entering information, the application provides the feature that allows the doctor to add the image acquisition of the Eye (left eye, right eye) along with the information that is provided.</a:t>
            </a:r>
            <a:endParaRPr>
              <a:solidFill>
                <a:srgbClr val="000000"/>
              </a:solidFill>
              <a:latin typeface="Times New Roman"/>
              <a:ea typeface="Times New Roman"/>
              <a:cs typeface="Times New Roman"/>
              <a:sym typeface="Times New Roman"/>
            </a:endParaRPr>
          </a:p>
          <a:p>
            <a:pPr indent="-254000" lvl="0" marL="330200" marR="482600" rtl="0" algn="l">
              <a:lnSpc>
                <a:spcPct val="125000"/>
              </a:lnSpc>
              <a:spcBef>
                <a:spcPts val="500"/>
              </a:spcBef>
              <a:spcAft>
                <a:spcPts val="0"/>
              </a:spcAft>
              <a:buNone/>
            </a:pPr>
            <a:r>
              <a:rPr lang="en">
                <a:solidFill>
                  <a:srgbClr val="1A9988"/>
                </a:solidFill>
                <a:latin typeface="Times New Roman"/>
                <a:ea typeface="Times New Roman"/>
                <a:cs typeface="Times New Roman"/>
                <a:sym typeface="Times New Roman"/>
              </a:rPr>
              <a:t>  </a:t>
            </a:r>
            <a:r>
              <a:rPr lang="en">
                <a:solidFill>
                  <a:srgbClr val="202024"/>
                </a:solidFill>
                <a:latin typeface="Times New Roman"/>
                <a:ea typeface="Times New Roman"/>
                <a:cs typeface="Times New Roman"/>
                <a:sym typeface="Times New Roman"/>
              </a:rPr>
              <a:t>●   </a:t>
            </a:r>
            <a:r>
              <a:rPr lang="en">
                <a:solidFill>
                  <a:srgbClr val="000000"/>
                </a:solidFill>
                <a:latin typeface="Times New Roman"/>
                <a:ea typeface="Times New Roman"/>
                <a:cs typeface="Times New Roman"/>
                <a:sym typeface="Times New Roman"/>
              </a:rPr>
              <a:t>The acquisitions along with the corresponding data that will upload to the central database that is maintained by the respective organisation.</a:t>
            </a:r>
            <a:endParaRPr>
              <a:solidFill>
                <a:srgbClr val="000000"/>
              </a:solidFill>
              <a:latin typeface="Times New Roman"/>
              <a:ea typeface="Times New Roman"/>
              <a:cs typeface="Times New Roman"/>
              <a:sym typeface="Times New Roman"/>
            </a:endParaRPr>
          </a:p>
          <a:p>
            <a:pPr indent="-254000" lvl="0" marL="330200" marR="482600" rtl="0" algn="l">
              <a:lnSpc>
                <a:spcPct val="125000"/>
              </a:lnSpc>
              <a:spcBef>
                <a:spcPts val="500"/>
              </a:spcBef>
              <a:spcAft>
                <a:spcPts val="0"/>
              </a:spcAft>
              <a:buNone/>
            </a:pPr>
            <a:r>
              <a:rPr lang="en">
                <a:solidFill>
                  <a:srgbClr val="1A9988"/>
                </a:solidFill>
                <a:latin typeface="Times New Roman"/>
                <a:ea typeface="Times New Roman"/>
                <a:cs typeface="Times New Roman"/>
                <a:sym typeface="Times New Roman"/>
              </a:rPr>
              <a:t>  </a:t>
            </a:r>
            <a:r>
              <a:rPr lang="en">
                <a:solidFill>
                  <a:srgbClr val="202024"/>
                </a:solidFill>
                <a:latin typeface="Times New Roman"/>
                <a:ea typeface="Times New Roman"/>
                <a:cs typeface="Times New Roman"/>
                <a:sym typeface="Times New Roman"/>
              </a:rPr>
              <a:t>●   </a:t>
            </a:r>
            <a:r>
              <a:rPr lang="en">
                <a:solidFill>
                  <a:srgbClr val="000000"/>
                </a:solidFill>
                <a:latin typeface="Times New Roman"/>
                <a:ea typeface="Times New Roman"/>
                <a:cs typeface="Times New Roman"/>
                <a:sym typeface="Times New Roman"/>
              </a:rPr>
              <a:t>The data with the provided information is used for further analysis to get knowledge and to provide solutions based on the respective cause.</a:t>
            </a:r>
            <a:endParaRPr>
              <a:solidFill>
                <a:srgbClr val="000000"/>
              </a:solidFill>
              <a:latin typeface="Times New Roman"/>
              <a:ea typeface="Times New Roman"/>
              <a:cs typeface="Times New Roman"/>
              <a:sym typeface="Times New Roman"/>
            </a:endParaRPr>
          </a:p>
          <a:p>
            <a:pPr indent="-254000" lvl="0" marL="330200" marR="482600" rtl="0" algn="l">
              <a:lnSpc>
                <a:spcPct val="125000"/>
              </a:lnSpc>
              <a:spcBef>
                <a:spcPts val="500"/>
              </a:spcBef>
              <a:spcAft>
                <a:spcPts val="0"/>
              </a:spcAft>
              <a:buNone/>
            </a:pPr>
            <a:r>
              <a:rPr lang="en">
                <a:solidFill>
                  <a:srgbClr val="000000"/>
                </a:solidFill>
                <a:latin typeface="Times New Roman"/>
                <a:ea typeface="Times New Roman"/>
                <a:cs typeface="Times New Roman"/>
                <a:sym typeface="Times New Roman"/>
              </a:rPr>
              <a:t>  </a:t>
            </a:r>
            <a:r>
              <a:rPr lang="en">
                <a:solidFill>
                  <a:srgbClr val="202024"/>
                </a:solidFill>
                <a:latin typeface="Times New Roman"/>
                <a:ea typeface="Times New Roman"/>
                <a:cs typeface="Times New Roman"/>
                <a:sym typeface="Times New Roman"/>
              </a:rPr>
              <a:t>●   </a:t>
            </a:r>
            <a:r>
              <a:rPr lang="en">
                <a:solidFill>
                  <a:srgbClr val="000000"/>
                </a:solidFill>
                <a:latin typeface="Times New Roman"/>
                <a:ea typeface="Times New Roman"/>
                <a:cs typeface="Times New Roman"/>
                <a:sym typeface="Times New Roman"/>
              </a:rPr>
              <a:t>The data that is stored is also used to improvise the existing solutions and can be organised and examine to extract the knowledge.</a:t>
            </a:r>
            <a:endParaRPr>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type="ctrTitle"/>
          </p:nvPr>
        </p:nvSpPr>
        <p:spPr>
          <a:xfrm>
            <a:off x="561725" y="525775"/>
            <a:ext cx="7688100" cy="64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Implementation:</a:t>
            </a:r>
            <a:endParaRPr sz="2600">
              <a:latin typeface="Times New Roman"/>
              <a:ea typeface="Times New Roman"/>
              <a:cs typeface="Times New Roman"/>
              <a:sym typeface="Times New Roman"/>
            </a:endParaRPr>
          </a:p>
        </p:txBody>
      </p:sp>
      <p:sp>
        <p:nvSpPr>
          <p:cNvPr id="187" name="Google Shape;187;p29"/>
          <p:cNvSpPr txBox="1"/>
          <p:nvPr>
            <p:ph idx="1" type="subTitle"/>
          </p:nvPr>
        </p:nvSpPr>
        <p:spPr>
          <a:xfrm>
            <a:off x="729626" y="3172900"/>
            <a:ext cx="584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pic>
        <p:nvPicPr>
          <p:cNvPr descr="image.png" id="188" name="Google Shape;188;p29"/>
          <p:cNvPicPr preferRelativeResize="0"/>
          <p:nvPr/>
        </p:nvPicPr>
        <p:blipFill>
          <a:blip r:embed="rId3">
            <a:alphaModFix/>
          </a:blip>
          <a:stretch>
            <a:fillRect/>
          </a:stretch>
        </p:blipFill>
        <p:spPr>
          <a:xfrm>
            <a:off x="671075" y="1695900"/>
            <a:ext cx="1675675" cy="2667475"/>
          </a:xfrm>
          <a:prstGeom prst="rect">
            <a:avLst/>
          </a:prstGeom>
          <a:noFill/>
          <a:ln>
            <a:noFill/>
          </a:ln>
        </p:spPr>
      </p:pic>
      <p:pic>
        <p:nvPicPr>
          <p:cNvPr descr="image.png" id="189" name="Google Shape;189;p29"/>
          <p:cNvPicPr preferRelativeResize="0"/>
          <p:nvPr/>
        </p:nvPicPr>
        <p:blipFill>
          <a:blip r:embed="rId4">
            <a:alphaModFix/>
          </a:blip>
          <a:stretch>
            <a:fillRect/>
          </a:stretch>
        </p:blipFill>
        <p:spPr>
          <a:xfrm>
            <a:off x="2546851" y="1690150"/>
            <a:ext cx="1675675" cy="2678975"/>
          </a:xfrm>
          <a:prstGeom prst="rect">
            <a:avLst/>
          </a:prstGeom>
          <a:noFill/>
          <a:ln>
            <a:noFill/>
          </a:ln>
        </p:spPr>
      </p:pic>
      <p:pic>
        <p:nvPicPr>
          <p:cNvPr descr="image.png" id="190" name="Google Shape;190;p29"/>
          <p:cNvPicPr preferRelativeResize="0"/>
          <p:nvPr/>
        </p:nvPicPr>
        <p:blipFill>
          <a:blip r:embed="rId5">
            <a:alphaModFix/>
          </a:blip>
          <a:stretch>
            <a:fillRect/>
          </a:stretch>
        </p:blipFill>
        <p:spPr>
          <a:xfrm>
            <a:off x="5005300" y="1713125"/>
            <a:ext cx="1675675" cy="2633025"/>
          </a:xfrm>
          <a:prstGeom prst="rect">
            <a:avLst/>
          </a:prstGeom>
          <a:noFill/>
          <a:ln>
            <a:noFill/>
          </a:ln>
        </p:spPr>
      </p:pic>
      <p:pic>
        <p:nvPicPr>
          <p:cNvPr descr="image.png" id="191" name="Google Shape;191;p29"/>
          <p:cNvPicPr preferRelativeResize="0"/>
          <p:nvPr/>
        </p:nvPicPr>
        <p:blipFill>
          <a:blip r:embed="rId6">
            <a:alphaModFix/>
          </a:blip>
          <a:stretch>
            <a:fillRect/>
          </a:stretch>
        </p:blipFill>
        <p:spPr>
          <a:xfrm>
            <a:off x="6832250" y="1713150"/>
            <a:ext cx="1591800" cy="2632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0"/>
          <p:cNvSpPr txBox="1"/>
          <p:nvPr>
            <p:ph type="ctrTitle"/>
          </p:nvPr>
        </p:nvSpPr>
        <p:spPr>
          <a:xfrm>
            <a:off x="617650" y="539725"/>
            <a:ext cx="7688100" cy="6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Test cases:</a:t>
            </a:r>
            <a:endParaRPr sz="2600">
              <a:latin typeface="Times New Roman"/>
              <a:ea typeface="Times New Roman"/>
              <a:cs typeface="Times New Roman"/>
              <a:sym typeface="Times New Roman"/>
            </a:endParaRPr>
          </a:p>
        </p:txBody>
      </p:sp>
      <p:sp>
        <p:nvSpPr>
          <p:cNvPr id="197" name="Google Shape;197;p30"/>
          <p:cNvSpPr txBox="1"/>
          <p:nvPr>
            <p:ph idx="1" type="subTitle"/>
          </p:nvPr>
        </p:nvSpPr>
        <p:spPr>
          <a:xfrm>
            <a:off x="729627" y="3172900"/>
            <a:ext cx="6402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98" name="Google Shape;198;p30"/>
          <p:cNvPicPr preferRelativeResize="0"/>
          <p:nvPr/>
        </p:nvPicPr>
        <p:blipFill>
          <a:blip r:embed="rId3">
            <a:alphaModFix/>
          </a:blip>
          <a:stretch>
            <a:fillRect/>
          </a:stretch>
        </p:blipFill>
        <p:spPr>
          <a:xfrm>
            <a:off x="314875" y="1677225"/>
            <a:ext cx="1809625" cy="3008125"/>
          </a:xfrm>
          <a:prstGeom prst="rect">
            <a:avLst/>
          </a:prstGeom>
          <a:noFill/>
          <a:ln>
            <a:noFill/>
          </a:ln>
        </p:spPr>
      </p:pic>
      <p:pic>
        <p:nvPicPr>
          <p:cNvPr id="199" name="Google Shape;199;p30"/>
          <p:cNvPicPr preferRelativeResize="0"/>
          <p:nvPr/>
        </p:nvPicPr>
        <p:blipFill>
          <a:blip r:embed="rId4">
            <a:alphaModFix/>
          </a:blip>
          <a:stretch>
            <a:fillRect/>
          </a:stretch>
        </p:blipFill>
        <p:spPr>
          <a:xfrm>
            <a:off x="2266675" y="1677225"/>
            <a:ext cx="1875175" cy="3008125"/>
          </a:xfrm>
          <a:prstGeom prst="rect">
            <a:avLst/>
          </a:prstGeom>
          <a:noFill/>
          <a:ln>
            <a:noFill/>
          </a:ln>
        </p:spPr>
      </p:pic>
      <p:pic>
        <p:nvPicPr>
          <p:cNvPr id="200" name="Google Shape;200;p30"/>
          <p:cNvPicPr preferRelativeResize="0"/>
          <p:nvPr/>
        </p:nvPicPr>
        <p:blipFill>
          <a:blip r:embed="rId5">
            <a:alphaModFix/>
          </a:blip>
          <a:stretch>
            <a:fillRect/>
          </a:stretch>
        </p:blipFill>
        <p:spPr>
          <a:xfrm>
            <a:off x="4890788" y="1677225"/>
            <a:ext cx="1800374" cy="3008125"/>
          </a:xfrm>
          <a:prstGeom prst="rect">
            <a:avLst/>
          </a:prstGeom>
          <a:noFill/>
          <a:ln>
            <a:noFill/>
          </a:ln>
        </p:spPr>
      </p:pic>
      <p:pic>
        <p:nvPicPr>
          <p:cNvPr id="201" name="Google Shape;201;p30"/>
          <p:cNvPicPr preferRelativeResize="0"/>
          <p:nvPr/>
        </p:nvPicPr>
        <p:blipFill>
          <a:blip r:embed="rId6">
            <a:alphaModFix/>
          </a:blip>
          <a:stretch>
            <a:fillRect/>
          </a:stretch>
        </p:blipFill>
        <p:spPr>
          <a:xfrm>
            <a:off x="6822200" y="1677225"/>
            <a:ext cx="1875175" cy="30081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1"/>
          <p:cNvSpPr txBox="1"/>
          <p:nvPr>
            <p:ph type="ctrTitle"/>
          </p:nvPr>
        </p:nvSpPr>
        <p:spPr>
          <a:xfrm>
            <a:off x="1106825" y="1364375"/>
            <a:ext cx="849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a:t>
            </a:r>
            <a:endParaRPr sz="2600"/>
          </a:p>
        </p:txBody>
      </p:sp>
      <p:sp>
        <p:nvSpPr>
          <p:cNvPr id="207" name="Google Shape;207;p31"/>
          <p:cNvSpPr txBox="1"/>
          <p:nvPr>
            <p:ph idx="1" type="subTitle"/>
          </p:nvPr>
        </p:nvSpPr>
        <p:spPr>
          <a:xfrm>
            <a:off x="1285875" y="3172900"/>
            <a:ext cx="1818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pic>
        <p:nvPicPr>
          <p:cNvPr id="208" name="Google Shape;208;p31"/>
          <p:cNvPicPr preferRelativeResize="0"/>
          <p:nvPr/>
        </p:nvPicPr>
        <p:blipFill>
          <a:blip r:embed="rId3">
            <a:alphaModFix/>
          </a:blip>
          <a:stretch>
            <a:fillRect/>
          </a:stretch>
        </p:blipFill>
        <p:spPr>
          <a:xfrm>
            <a:off x="187075" y="1016100"/>
            <a:ext cx="1979350" cy="3722050"/>
          </a:xfrm>
          <a:prstGeom prst="rect">
            <a:avLst/>
          </a:prstGeom>
          <a:noFill/>
          <a:ln>
            <a:noFill/>
          </a:ln>
        </p:spPr>
      </p:pic>
      <p:pic>
        <p:nvPicPr>
          <p:cNvPr id="209" name="Google Shape;209;p31"/>
          <p:cNvPicPr preferRelativeResize="0"/>
          <p:nvPr/>
        </p:nvPicPr>
        <p:blipFill>
          <a:blip r:embed="rId4">
            <a:alphaModFix/>
          </a:blip>
          <a:stretch>
            <a:fillRect/>
          </a:stretch>
        </p:blipFill>
        <p:spPr>
          <a:xfrm>
            <a:off x="2222350" y="1016100"/>
            <a:ext cx="1979350" cy="3722050"/>
          </a:xfrm>
          <a:prstGeom prst="rect">
            <a:avLst/>
          </a:prstGeom>
          <a:noFill/>
          <a:ln>
            <a:noFill/>
          </a:ln>
        </p:spPr>
      </p:pic>
      <p:pic>
        <p:nvPicPr>
          <p:cNvPr id="210" name="Google Shape;210;p31"/>
          <p:cNvPicPr preferRelativeResize="0"/>
          <p:nvPr/>
        </p:nvPicPr>
        <p:blipFill>
          <a:blip r:embed="rId5">
            <a:alphaModFix/>
          </a:blip>
          <a:stretch>
            <a:fillRect/>
          </a:stretch>
        </p:blipFill>
        <p:spPr>
          <a:xfrm>
            <a:off x="4802475" y="1328238"/>
            <a:ext cx="4147199" cy="3097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Abstract</a:t>
            </a:r>
            <a:endParaRPr>
              <a:latin typeface="Times New Roman"/>
              <a:ea typeface="Times New Roman"/>
              <a:cs typeface="Times New Roman"/>
              <a:sym typeface="Times New Roman"/>
            </a:endParaRPr>
          </a:p>
        </p:txBody>
      </p:sp>
      <p:sp>
        <p:nvSpPr>
          <p:cNvPr id="94" name="Google Shape;94;p14"/>
          <p:cNvSpPr txBox="1"/>
          <p:nvPr>
            <p:ph idx="1" type="body"/>
          </p:nvPr>
        </p:nvSpPr>
        <p:spPr>
          <a:xfrm>
            <a:off x="729450" y="1853850"/>
            <a:ext cx="7688700" cy="26733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en" sz="1200">
                <a:solidFill>
                  <a:srgbClr val="000000"/>
                </a:solidFill>
                <a:latin typeface="Times New Roman"/>
                <a:ea typeface="Times New Roman"/>
                <a:cs typeface="Times New Roman"/>
                <a:sym typeface="Times New Roman"/>
              </a:rPr>
              <a:t>Medical health systems have been concentrating on new techniques for speedy diagnosis. As the amount of image data in imaging centre of ophthalmology is increasing, analysing and processing these data is in need. The aim of this study is to develop a general User Interface for recording diagnostic data to facilitate auto-prediction of eye diseases. It is to ensure error-free data entry by developing a user - friendly interface. Furthermore, Machine Learning algorithms were used to analyse patient data based on multiple parameters and clinical observations. This data will be structured according to hierarchies designed by medical experts. Furthermore, the system is designed to evolve by adding new features and classifications for both symptoms and diagnosis. As many of individuals doesn’t care much about their vision for this reason, there is a need for a system thereby digitise the examination by capturing images of an eye on regular basis and to facilitate auto-prediction of eye diseases so there by redirecting to the corresponding specialised and localised doctors there by preventing the misdiagnosis upto some extent.</a:t>
            </a:r>
            <a:endParaRPr sz="12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b="1" lang="en" sz="1200">
                <a:solidFill>
                  <a:srgbClr val="000000"/>
                </a:solidFill>
                <a:latin typeface="Times New Roman"/>
                <a:ea typeface="Times New Roman"/>
                <a:cs typeface="Times New Roman"/>
                <a:sym typeface="Times New Roman"/>
              </a:rPr>
              <a:t>Key Words</a:t>
            </a:r>
            <a:r>
              <a:rPr lang="en" sz="1200">
                <a:solidFill>
                  <a:srgbClr val="000000"/>
                </a:solidFill>
                <a:latin typeface="Times New Roman"/>
                <a:ea typeface="Times New Roman"/>
                <a:cs typeface="Times New Roman"/>
                <a:sym typeface="Times New Roman"/>
              </a:rPr>
              <a:t>: vision problem, image acquisition, Machine learning, Artificial Intelligence, Intelligent data analysis.</a:t>
            </a:r>
            <a:endParaRPr sz="1200">
              <a:solidFill>
                <a:srgbClr val="000000"/>
              </a:solidFill>
              <a:latin typeface="Times New Roman"/>
              <a:ea typeface="Times New Roman"/>
              <a:cs typeface="Times New Roman"/>
              <a:sym typeface="Times New Roman"/>
            </a:endParaRPr>
          </a:p>
          <a:p>
            <a:pPr indent="0" lvl="0" marL="0" rtl="0" algn="l">
              <a:spcBef>
                <a:spcPts val="12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32"/>
          <p:cNvPicPr preferRelativeResize="0"/>
          <p:nvPr/>
        </p:nvPicPr>
        <p:blipFill>
          <a:blip r:embed="rId3">
            <a:alphaModFix/>
          </a:blip>
          <a:stretch>
            <a:fillRect/>
          </a:stretch>
        </p:blipFill>
        <p:spPr>
          <a:xfrm>
            <a:off x="164525" y="1430700"/>
            <a:ext cx="4308075" cy="2861500"/>
          </a:xfrm>
          <a:prstGeom prst="rect">
            <a:avLst/>
          </a:prstGeom>
          <a:noFill/>
          <a:ln>
            <a:noFill/>
          </a:ln>
        </p:spPr>
      </p:pic>
      <p:pic>
        <p:nvPicPr>
          <p:cNvPr id="216" name="Google Shape;216;p32"/>
          <p:cNvPicPr preferRelativeResize="0"/>
          <p:nvPr/>
        </p:nvPicPr>
        <p:blipFill>
          <a:blip r:embed="rId4">
            <a:alphaModFix/>
          </a:blip>
          <a:stretch>
            <a:fillRect/>
          </a:stretch>
        </p:blipFill>
        <p:spPr>
          <a:xfrm>
            <a:off x="4780100" y="1430700"/>
            <a:ext cx="4238101" cy="2861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3"/>
          <p:cNvSpPr txBox="1"/>
          <p:nvPr>
            <p:ph type="ctrTitle"/>
          </p:nvPr>
        </p:nvSpPr>
        <p:spPr>
          <a:xfrm>
            <a:off x="729450" y="1322450"/>
            <a:ext cx="7688100" cy="6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Advantages :</a:t>
            </a:r>
            <a:endParaRPr sz="2600">
              <a:latin typeface="Times New Roman"/>
              <a:ea typeface="Times New Roman"/>
              <a:cs typeface="Times New Roman"/>
              <a:sym typeface="Times New Roman"/>
            </a:endParaRPr>
          </a:p>
        </p:txBody>
      </p:sp>
      <p:sp>
        <p:nvSpPr>
          <p:cNvPr id="222" name="Google Shape;222;p33"/>
          <p:cNvSpPr txBox="1"/>
          <p:nvPr>
            <p:ph idx="1" type="subTitle"/>
          </p:nvPr>
        </p:nvSpPr>
        <p:spPr>
          <a:xfrm>
            <a:off x="729450" y="2096550"/>
            <a:ext cx="7688100" cy="1869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Knowledge is shared</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Misconceptions are reduced</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Decision making can be accurate</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Analysing the condition</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4"/>
          <p:cNvSpPr txBox="1"/>
          <p:nvPr>
            <p:ph type="ctrTitle"/>
          </p:nvPr>
        </p:nvSpPr>
        <p:spPr>
          <a:xfrm>
            <a:off x="729450" y="13224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Result and Analysis</a:t>
            </a:r>
            <a:endParaRPr sz="2600">
              <a:latin typeface="Times New Roman"/>
              <a:ea typeface="Times New Roman"/>
              <a:cs typeface="Times New Roman"/>
              <a:sym typeface="Times New Roman"/>
            </a:endParaRPr>
          </a:p>
        </p:txBody>
      </p:sp>
      <p:sp>
        <p:nvSpPr>
          <p:cNvPr id="228" name="Google Shape;228;p34"/>
          <p:cNvSpPr txBox="1"/>
          <p:nvPr>
            <p:ph idx="1" type="subTitle"/>
          </p:nvPr>
        </p:nvSpPr>
        <p:spPr>
          <a:xfrm>
            <a:off x="729625" y="1863650"/>
            <a:ext cx="7688100" cy="1850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Gathering and maintaining  the data.</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Data accumulated is used for doctor’s reference and the research.</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It makes the treatment easy.</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It helps the organization for the future reference.</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The data in the database is used as a reference for the students who are pursuing in this field.</a:t>
            </a:r>
            <a:endParaRPr>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5"/>
          <p:cNvSpPr txBox="1"/>
          <p:nvPr>
            <p:ph type="ctrTitle"/>
          </p:nvPr>
        </p:nvSpPr>
        <p:spPr>
          <a:xfrm>
            <a:off x="727950" y="1158200"/>
            <a:ext cx="7688100" cy="78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CONCLUSION AND FUTURE WORK</a:t>
            </a:r>
            <a:endParaRPr sz="2600">
              <a:latin typeface="Times New Roman"/>
              <a:ea typeface="Times New Roman"/>
              <a:cs typeface="Times New Roman"/>
              <a:sym typeface="Times New Roman"/>
            </a:endParaRPr>
          </a:p>
        </p:txBody>
      </p:sp>
      <p:sp>
        <p:nvSpPr>
          <p:cNvPr id="234" name="Google Shape;234;p35"/>
          <p:cNvSpPr txBox="1"/>
          <p:nvPr>
            <p:ph idx="1" type="subTitle"/>
          </p:nvPr>
        </p:nvSpPr>
        <p:spPr>
          <a:xfrm>
            <a:off x="607550" y="1713850"/>
            <a:ext cx="7688100" cy="2719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A typical software is installed on a powerful computer i.e ML Server which can be accessed through internet.</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Collecting data from various data sources like hospitals,physical diagnosis,localised patients.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The input data is uploaded into the ML Server and it is stored in a corresponding structure format.</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 Depending on the  complexity of the data analysis and processing speed of the server the data is been classified.</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The analysed patient data based on multiple parameters and clinical data is displayed with progress  of what’s the occurrence  of diseases and symptoms.</a:t>
            </a:r>
            <a:endParaRPr>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6"/>
          <p:cNvSpPr txBox="1"/>
          <p:nvPr>
            <p:ph type="ctrTitle"/>
          </p:nvPr>
        </p:nvSpPr>
        <p:spPr>
          <a:xfrm>
            <a:off x="729625" y="1103075"/>
            <a:ext cx="7688100" cy="69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CONCLUSION AND FUTURE WORK</a:t>
            </a:r>
            <a:endParaRPr sz="2600">
              <a:latin typeface="Times New Roman"/>
              <a:ea typeface="Times New Roman"/>
              <a:cs typeface="Times New Roman"/>
              <a:sym typeface="Times New Roman"/>
            </a:endParaRPr>
          </a:p>
        </p:txBody>
      </p:sp>
      <p:sp>
        <p:nvSpPr>
          <p:cNvPr id="240" name="Google Shape;240;p36"/>
          <p:cNvSpPr txBox="1"/>
          <p:nvPr>
            <p:ph idx="1" type="subTitle"/>
          </p:nvPr>
        </p:nvSpPr>
        <p:spPr>
          <a:xfrm>
            <a:off x="729625" y="1797275"/>
            <a:ext cx="7688100" cy="1991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Based on the regular basis examining on the patient data to facilitate auto-prediction is done.</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The output can be accessed via internet and redirecting the data to the corresponding specialised doctors.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Precautions are provided to the patient to avoid suspected cause.</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Ophthalmologists should know about the AI and Machine Learning resources available to them to improvise their knowledge.</a:t>
            </a:r>
            <a:endParaRPr>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7"/>
          <p:cNvSpPr txBox="1"/>
          <p:nvPr>
            <p:ph type="ctrTitle"/>
          </p:nvPr>
        </p:nvSpPr>
        <p:spPr>
          <a:xfrm>
            <a:off x="727950" y="1323600"/>
            <a:ext cx="7688100" cy="75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References</a:t>
            </a:r>
            <a:endParaRPr sz="2600">
              <a:latin typeface="Times New Roman"/>
              <a:ea typeface="Times New Roman"/>
              <a:cs typeface="Times New Roman"/>
              <a:sym typeface="Times New Roman"/>
            </a:endParaRPr>
          </a:p>
        </p:txBody>
      </p:sp>
      <p:sp>
        <p:nvSpPr>
          <p:cNvPr id="246" name="Google Shape;246;p37"/>
          <p:cNvSpPr txBox="1"/>
          <p:nvPr>
            <p:ph idx="1" type="subTitle"/>
          </p:nvPr>
        </p:nvSpPr>
        <p:spPr>
          <a:xfrm>
            <a:off x="688000" y="1763775"/>
            <a:ext cx="7688100" cy="284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Image Acquisition and Techniques to Perform Image Acquisition Article in SAMRIDDHI A Journal of Physical Sciences Engineering and Technology · July 2017 DOI: 10.18090/samriddhi.v9i01.8333</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Caixinha M.,Nunes S.  Machine learning techniques in clinical vision sciences.Current Eye Research. 2017;42(1):1-15.doi: 10.1080/02713683.2016.1175019.</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Machine Learning Has Arrived! Lee A, Taylor P, Kalpathy-Cramer J, Tufail A Ophthalmology.2017 Dec;124(12):1726-1728.</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Catania L.  J.,  Nicolitz E. Artificial intelligence and its applications in vision and eyecare.</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8"/>
          <p:cNvSpPr txBox="1"/>
          <p:nvPr>
            <p:ph type="ctrTitle"/>
          </p:nvPr>
        </p:nvSpPr>
        <p:spPr>
          <a:xfrm>
            <a:off x="729625" y="1186125"/>
            <a:ext cx="7688100" cy="6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R</a:t>
            </a:r>
            <a:r>
              <a:rPr lang="en" sz="2600">
                <a:latin typeface="Times New Roman"/>
                <a:ea typeface="Times New Roman"/>
                <a:cs typeface="Times New Roman"/>
                <a:sym typeface="Times New Roman"/>
              </a:rPr>
              <a:t>eferences</a:t>
            </a:r>
            <a:endParaRPr sz="2600">
              <a:latin typeface="Times New Roman"/>
              <a:ea typeface="Times New Roman"/>
              <a:cs typeface="Times New Roman"/>
              <a:sym typeface="Times New Roman"/>
            </a:endParaRPr>
          </a:p>
        </p:txBody>
      </p:sp>
      <p:sp>
        <p:nvSpPr>
          <p:cNvPr id="252" name="Google Shape;252;p38"/>
          <p:cNvSpPr txBox="1"/>
          <p:nvPr>
            <p:ph idx="1" type="subTitle"/>
          </p:nvPr>
        </p:nvSpPr>
        <p:spPr>
          <a:xfrm>
            <a:off x="729625" y="1970650"/>
            <a:ext cx="7688100" cy="2487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Advances in Ophthalmology and Optometry.2018;3(1):21-38.doi:10.1016/j.yaoo.2018.04.001.</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Case study research in information systems, Graeme Shanks, Nargiza Bekmamedova,in Research Methods (Second Edition), 2018.</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Data Driven Approach for Eye Disease  Classification with Machine learning.c Sadiq ,Irfan Karamat and Martin Fleury,  Received: 21 May 2019;Accepted: 8 july 2019; Published: 11  July 2019</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Batchelor B.G.,  Foot  G.E. (1988) Image Acquisition and  Processing techniques for Industrial Inspection. In: Turksen I.B., Asai K.,  Ulu </a:t>
            </a:r>
            <a:endParaRPr>
              <a:latin typeface="Times New Roman"/>
              <a:ea typeface="Times New Roman"/>
              <a:cs typeface="Times New Roman"/>
              <a:sym typeface="Times New Roman"/>
            </a:endParaRPr>
          </a:p>
          <a:p>
            <a:pPr indent="0" lvl="0" marL="45720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
              <a:t>.</a:t>
            </a:r>
            <a:endParaRPr sz="100"/>
          </a:p>
        </p:txBody>
      </p:sp>
      <p:pic>
        <p:nvPicPr>
          <p:cNvPr id="258" name="Google Shape;258;p39"/>
          <p:cNvPicPr preferRelativeResize="0"/>
          <p:nvPr/>
        </p:nvPicPr>
        <p:blipFill>
          <a:blip r:embed="rId3">
            <a:alphaModFix/>
          </a:blip>
          <a:stretch>
            <a:fillRect/>
          </a:stretch>
        </p:blipFill>
        <p:spPr>
          <a:xfrm>
            <a:off x="1680450" y="1067075"/>
            <a:ext cx="6065950" cy="3587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Problem Statement</a:t>
            </a:r>
            <a:endParaRPr>
              <a:latin typeface="Times New Roman"/>
              <a:ea typeface="Times New Roman"/>
              <a:cs typeface="Times New Roman"/>
              <a:sym typeface="Times New Roman"/>
            </a:endParaRPr>
          </a:p>
        </p:txBody>
      </p:sp>
      <p:sp>
        <p:nvSpPr>
          <p:cNvPr id="100" name="Google Shape;100;p1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600">
                <a:latin typeface="Times New Roman"/>
                <a:ea typeface="Times New Roman"/>
                <a:cs typeface="Times New Roman"/>
                <a:sym typeface="Times New Roman"/>
              </a:rPr>
              <a:t>To design a prototype for the first stage rapid diagnosis of eye diseases by collecting the required information from the patient , Store them for future assessments to improvise conventional treatment methods for vision problems.</a:t>
            </a:r>
            <a:endParaRPr sz="16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30000" y="1318650"/>
            <a:ext cx="3300900" cy="57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Motivation</a:t>
            </a:r>
            <a:endParaRPr>
              <a:latin typeface="Times New Roman"/>
              <a:ea typeface="Times New Roman"/>
              <a:cs typeface="Times New Roman"/>
              <a:sym typeface="Times New Roman"/>
            </a:endParaRPr>
          </a:p>
        </p:txBody>
      </p:sp>
      <p:sp>
        <p:nvSpPr>
          <p:cNvPr id="106" name="Google Shape;106;p16"/>
          <p:cNvSpPr txBox="1"/>
          <p:nvPr>
            <p:ph idx="1" type="subTitle"/>
          </p:nvPr>
        </p:nvSpPr>
        <p:spPr>
          <a:xfrm>
            <a:off x="724950" y="2103425"/>
            <a:ext cx="3300900" cy="18171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Information availability</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Image acquisition </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Steep curve of eye problems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Conventional diagnosis methods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Cognitive Technologies</a:t>
            </a:r>
            <a:endParaRPr>
              <a:latin typeface="Times New Roman"/>
              <a:ea typeface="Times New Roman"/>
              <a:cs typeface="Times New Roman"/>
              <a:sym typeface="Times New Roman"/>
            </a:endParaRPr>
          </a:p>
        </p:txBody>
      </p:sp>
      <p:pic>
        <p:nvPicPr>
          <p:cNvPr id="107" name="Google Shape;107;p16"/>
          <p:cNvPicPr preferRelativeResize="0"/>
          <p:nvPr/>
        </p:nvPicPr>
        <p:blipFill>
          <a:blip r:embed="rId3">
            <a:alphaModFix/>
          </a:blip>
          <a:stretch>
            <a:fillRect/>
          </a:stretch>
        </p:blipFill>
        <p:spPr>
          <a:xfrm>
            <a:off x="5378800" y="762600"/>
            <a:ext cx="3046205" cy="1687200"/>
          </a:xfrm>
          <a:prstGeom prst="rect">
            <a:avLst/>
          </a:prstGeom>
          <a:noFill/>
          <a:ln>
            <a:noFill/>
          </a:ln>
        </p:spPr>
      </p:pic>
      <p:pic>
        <p:nvPicPr>
          <p:cNvPr id="108" name="Google Shape;108;p16"/>
          <p:cNvPicPr preferRelativeResize="0"/>
          <p:nvPr/>
        </p:nvPicPr>
        <p:blipFill>
          <a:blip r:embed="rId4">
            <a:alphaModFix/>
          </a:blip>
          <a:stretch>
            <a:fillRect/>
          </a:stretch>
        </p:blipFill>
        <p:spPr>
          <a:xfrm>
            <a:off x="5378800" y="2965075"/>
            <a:ext cx="3046199" cy="1615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type="ctrTitle"/>
          </p:nvPr>
        </p:nvSpPr>
        <p:spPr>
          <a:xfrm>
            <a:off x="729450" y="13224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Objectives</a:t>
            </a:r>
            <a:endParaRPr sz="2600">
              <a:latin typeface="Times New Roman"/>
              <a:ea typeface="Times New Roman"/>
              <a:cs typeface="Times New Roman"/>
              <a:sym typeface="Times New Roman"/>
            </a:endParaRPr>
          </a:p>
        </p:txBody>
      </p:sp>
      <p:sp>
        <p:nvSpPr>
          <p:cNvPr id="114" name="Google Shape;114;p17"/>
          <p:cNvSpPr txBox="1"/>
          <p:nvPr>
            <p:ph idx="1" type="subTitle"/>
          </p:nvPr>
        </p:nvSpPr>
        <p:spPr>
          <a:xfrm>
            <a:off x="729625" y="1962300"/>
            <a:ext cx="7688100" cy="1751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To reduce the Diagnosis time</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To reduce the Misdiagnosis Errors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To improvise performance of  conventional diagnosis methods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To design a User interface for collecting patient data</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ctrTitle"/>
          </p:nvPr>
        </p:nvSpPr>
        <p:spPr>
          <a:xfrm>
            <a:off x="729450" y="1322450"/>
            <a:ext cx="7688100" cy="67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Challenges</a:t>
            </a:r>
            <a:endParaRPr sz="2600">
              <a:latin typeface="Times New Roman"/>
              <a:ea typeface="Times New Roman"/>
              <a:cs typeface="Times New Roman"/>
              <a:sym typeface="Times New Roman"/>
            </a:endParaRPr>
          </a:p>
        </p:txBody>
      </p:sp>
      <p:sp>
        <p:nvSpPr>
          <p:cNvPr id="120" name="Google Shape;120;p18"/>
          <p:cNvSpPr txBox="1"/>
          <p:nvPr>
            <p:ph idx="1" type="subTitle"/>
          </p:nvPr>
        </p:nvSpPr>
        <p:spPr>
          <a:xfrm>
            <a:off x="729625" y="1996850"/>
            <a:ext cx="7688100" cy="1434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Diagnostic Accuracy</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Integration of Portals connecting doctors and patients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Timing Entries of eye image acquisitions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Retain Error free data and Storage</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ctrTitle"/>
          </p:nvPr>
        </p:nvSpPr>
        <p:spPr>
          <a:xfrm>
            <a:off x="729450" y="1322450"/>
            <a:ext cx="7688100" cy="58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Scope</a:t>
            </a:r>
            <a:endParaRPr sz="1000">
              <a:latin typeface="Times New Roman"/>
              <a:ea typeface="Times New Roman"/>
              <a:cs typeface="Times New Roman"/>
              <a:sym typeface="Times New Roman"/>
            </a:endParaRPr>
          </a:p>
        </p:txBody>
      </p:sp>
      <p:sp>
        <p:nvSpPr>
          <p:cNvPr id="126" name="Google Shape;126;p19"/>
          <p:cNvSpPr txBox="1"/>
          <p:nvPr>
            <p:ph idx="1" type="subTitle"/>
          </p:nvPr>
        </p:nvSpPr>
        <p:spPr>
          <a:xfrm>
            <a:off x="729625" y="1910450"/>
            <a:ext cx="7688100" cy="1391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Utilised to distinguish the symptoms of the patient who is experiencing with no immediate cooperation from specialists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Productive Feedback from the specialists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Endorsing the right medication and treatment </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To make use of data for testing and training for students to be professionals</a:t>
            </a:r>
            <a:endParaRPr>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ctrTitle"/>
          </p:nvPr>
        </p:nvSpPr>
        <p:spPr>
          <a:xfrm>
            <a:off x="729450" y="13224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Prototype</a:t>
            </a:r>
            <a:endParaRPr sz="2600">
              <a:latin typeface="Times New Roman"/>
              <a:ea typeface="Times New Roman"/>
              <a:cs typeface="Times New Roman"/>
              <a:sym typeface="Times New Roman"/>
            </a:endParaRPr>
          </a:p>
        </p:txBody>
      </p:sp>
      <p:pic>
        <p:nvPicPr>
          <p:cNvPr id="132" name="Google Shape;132;p20"/>
          <p:cNvPicPr preferRelativeResize="0"/>
          <p:nvPr/>
        </p:nvPicPr>
        <p:blipFill>
          <a:blip r:embed="rId3">
            <a:alphaModFix/>
          </a:blip>
          <a:stretch>
            <a:fillRect/>
          </a:stretch>
        </p:blipFill>
        <p:spPr>
          <a:xfrm>
            <a:off x="882025" y="2016050"/>
            <a:ext cx="6925200" cy="2769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Literature Survey</a:t>
            </a:r>
            <a:endParaRPr sz="2600">
              <a:latin typeface="Times New Roman"/>
              <a:ea typeface="Times New Roman"/>
              <a:cs typeface="Times New Roman"/>
              <a:sym typeface="Times New Roman"/>
            </a:endParaRPr>
          </a:p>
        </p:txBody>
      </p:sp>
      <p:sp>
        <p:nvSpPr>
          <p:cNvPr id="138" name="Google Shape;138;p21"/>
          <p:cNvSpPr txBox="1"/>
          <p:nvPr>
            <p:ph idx="1" type="subTitle"/>
          </p:nvPr>
        </p:nvSpPr>
        <p:spPr>
          <a:xfrm>
            <a:off x="546425" y="1970975"/>
            <a:ext cx="7688100" cy="272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Image Acquisition and Techniques to Perform Image Acquisition by </a:t>
            </a:r>
            <a:endParaRPr b="1">
              <a:latin typeface="Times New Roman"/>
              <a:ea typeface="Times New Roman"/>
              <a:cs typeface="Times New Roman"/>
              <a:sym typeface="Times New Roman"/>
            </a:endParaRPr>
          </a:p>
          <a:p>
            <a:pPr indent="0" lvl="0" marL="0" rtl="0" algn="l">
              <a:spcBef>
                <a:spcPts val="0"/>
              </a:spcBef>
              <a:spcAft>
                <a:spcPts val="0"/>
              </a:spcAft>
              <a:buNone/>
            </a:pPr>
            <a:r>
              <a:rPr b="1" lang="en">
                <a:latin typeface="Times New Roman"/>
                <a:ea typeface="Times New Roman"/>
                <a:cs typeface="Times New Roman"/>
                <a:sym typeface="Times New Roman"/>
              </a:rPr>
              <a:t>Vikas Kumar Mishra, Shobhit Kumar and Neeraj Shukla </a:t>
            </a:r>
            <a:r>
              <a:rPr b="1" lang="en">
                <a:solidFill>
                  <a:srgbClr val="000000"/>
                </a:solidFill>
                <a:latin typeface="Times New Roman"/>
                <a:ea typeface="Times New Roman"/>
                <a:cs typeface="Times New Roman"/>
                <a:sym typeface="Times New Roman"/>
              </a:rPr>
              <a:t> </a:t>
            </a:r>
            <a:endParaRPr b="1">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b="1">
              <a:solidFill>
                <a:srgbClr val="000000"/>
              </a:solidFill>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Proposed an Image Acquisitional Models can be used to design IOT </a:t>
            </a:r>
            <a:endParaRPr>
              <a:latin typeface="Times New Roman"/>
              <a:ea typeface="Times New Roman"/>
              <a:cs typeface="Times New Roman"/>
              <a:sym typeface="Times New Roman"/>
            </a:endParaRPr>
          </a:p>
          <a:p>
            <a:pPr indent="0" lvl="0" marL="457200" rtl="0" algn="l">
              <a:spcBef>
                <a:spcPts val="0"/>
              </a:spcBef>
              <a:spcAft>
                <a:spcPts val="0"/>
              </a:spcAft>
              <a:buNone/>
            </a:pPr>
            <a:r>
              <a:rPr lang="en">
                <a:latin typeface="Times New Roman"/>
                <a:ea typeface="Times New Roman"/>
                <a:cs typeface="Times New Roman"/>
                <a:sym typeface="Times New Roman"/>
              </a:rPr>
              <a:t>devices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Integrating </a:t>
            </a:r>
            <a:r>
              <a:rPr lang="en">
                <a:latin typeface="Times New Roman"/>
                <a:ea typeface="Times New Roman"/>
                <a:cs typeface="Times New Roman"/>
                <a:sym typeface="Times New Roman"/>
              </a:rPr>
              <a:t>Ophthalmology and Machine Learning Algorithms</a:t>
            </a:r>
            <a:endParaRPr>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a:latin typeface="Times New Roman"/>
                <a:ea typeface="Times New Roman"/>
                <a:cs typeface="Times New Roman"/>
                <a:sym typeface="Times New Roman"/>
              </a:rPr>
              <a:t>D-Eye :-</a:t>
            </a:r>
            <a:endParaRPr>
              <a:latin typeface="Times New Roman"/>
              <a:ea typeface="Times New Roman"/>
              <a:cs typeface="Times New Roman"/>
              <a:sym typeface="Times New Roman"/>
            </a:endParaRPr>
          </a:p>
          <a:p>
            <a:pPr indent="0" lvl="0" marL="457200" rtl="0" algn="l">
              <a:spcBef>
                <a:spcPts val="0"/>
              </a:spcBef>
              <a:spcAft>
                <a:spcPts val="0"/>
              </a:spcAft>
              <a:buNone/>
            </a:pPr>
            <a:r>
              <a:rPr lang="en">
                <a:latin typeface="Times New Roman"/>
                <a:ea typeface="Times New Roman"/>
                <a:cs typeface="Times New Roman"/>
                <a:sym typeface="Times New Roman"/>
              </a:rPr>
              <a:t>UllmanIndirect</a:t>
            </a:r>
            <a:endParaRPr>
              <a:latin typeface="Times New Roman"/>
              <a:ea typeface="Times New Roman"/>
              <a:cs typeface="Times New Roman"/>
              <a:sym typeface="Times New Roman"/>
            </a:endParaRPr>
          </a:p>
          <a:p>
            <a:pPr indent="0" lvl="0" marL="457200" rtl="0" algn="l">
              <a:spcBef>
                <a:spcPts val="0"/>
              </a:spcBef>
              <a:spcAft>
                <a:spcPts val="0"/>
              </a:spcAft>
              <a:buNone/>
            </a:pPr>
            <a:r>
              <a:rPr lang="en">
                <a:latin typeface="Times New Roman"/>
                <a:ea typeface="Times New Roman"/>
                <a:cs typeface="Times New Roman"/>
                <a:sym typeface="Times New Roman"/>
              </a:rPr>
              <a:t>Eye Examination</a:t>
            </a:r>
            <a:endParaRPr>
              <a:latin typeface="Times New Roman"/>
              <a:ea typeface="Times New Roman"/>
              <a:cs typeface="Times New Roman"/>
              <a:sym typeface="Times New Roman"/>
            </a:endParaRPr>
          </a:p>
          <a:p>
            <a:pPr indent="0" lvl="0" marL="457200" rtl="0" algn="l">
              <a:spcBef>
                <a:spcPts val="0"/>
              </a:spcBef>
              <a:spcAft>
                <a:spcPts val="0"/>
              </a:spcAft>
              <a:buNone/>
            </a:pPr>
            <a:r>
              <a:rPr lang="en">
                <a:latin typeface="Times New Roman"/>
                <a:ea typeface="Times New Roman"/>
                <a:cs typeface="Times New Roman"/>
                <a:sym typeface="Times New Roman"/>
              </a:rPr>
              <a:t>Eyecare - Ampler Grid Eye Test</a:t>
            </a:r>
            <a:endParaRPr>
              <a:latin typeface="Times New Roman"/>
              <a:ea typeface="Times New Roman"/>
              <a:cs typeface="Times New Roman"/>
              <a:sym typeface="Times New Roman"/>
            </a:endParaRPr>
          </a:p>
        </p:txBody>
      </p:sp>
      <p:pic>
        <p:nvPicPr>
          <p:cNvPr id="139" name="Google Shape;139;p21"/>
          <p:cNvPicPr preferRelativeResize="0"/>
          <p:nvPr/>
        </p:nvPicPr>
        <p:blipFill>
          <a:blip r:embed="rId3">
            <a:alphaModFix/>
          </a:blip>
          <a:stretch>
            <a:fillRect/>
          </a:stretch>
        </p:blipFill>
        <p:spPr>
          <a:xfrm>
            <a:off x="7010725" y="1508475"/>
            <a:ext cx="2022826" cy="34362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